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8" r:id="rId7"/>
    <p:sldId id="261" r:id="rId8"/>
    <p:sldId id="281" r:id="rId9"/>
    <p:sldId id="262" r:id="rId10"/>
    <p:sldId id="263" r:id="rId11"/>
    <p:sldId id="282" r:id="rId12"/>
    <p:sldId id="264" r:id="rId13"/>
    <p:sldId id="265" r:id="rId14"/>
    <p:sldId id="266" r:id="rId15"/>
    <p:sldId id="283" r:id="rId16"/>
    <p:sldId id="258" r:id="rId17"/>
    <p:sldId id="267" r:id="rId18"/>
    <p:sldId id="270" r:id="rId19"/>
    <p:sldId id="269" r:id="rId20"/>
    <p:sldId id="284" r:id="rId21"/>
    <p:sldId id="271" r:id="rId22"/>
    <p:sldId id="272" r:id="rId23"/>
    <p:sldId id="273" r:id="rId24"/>
    <p:sldId id="274" r:id="rId25"/>
    <p:sldId id="275" r:id="rId26"/>
    <p:sldId id="286" r:id="rId27"/>
    <p:sldId id="276" r:id="rId28"/>
    <p:sldId id="277" r:id="rId29"/>
    <p:sldId id="278" r:id="rId30"/>
    <p:sldId id="279" r:id="rId31"/>
    <p:sldId id="285" r:id="rId32"/>
    <p:sldId id="280" r:id="rId3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2"/>
    <p:restoredTop sz="90929"/>
  </p:normalViewPr>
  <p:slideViewPr>
    <p:cSldViewPr showGuides="1">
      <p:cViewPr varScale="1">
        <p:scale>
          <a:sx n="74" d="100"/>
          <a:sy n="74" d="100"/>
        </p:scale>
        <p:origin x="-3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lIns="92075" tIns="46038" rIns="92075" bIns="46038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lIns="92075" tIns="46038" rIns="92075" bIns="46038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8202" name="Picture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1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5" name="Rectangle 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400800"/>
            <a:ext cx="1905000" cy="457200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400800"/>
            <a:ext cx="2895600" cy="457200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7170" name="Group 2"/>
          <p:cNvGrpSpPr/>
          <p:nvPr/>
        </p:nvGrpSpPr>
        <p:grpSpPr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lIns="92075" tIns="46038" rIns="92075" bIns="46038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lIns="92075" tIns="46038" rIns="92075" bIns="46038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7178" name="Picture 5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1" name="Rectangle 6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  <a:prstGeom prst="rect">
            <a:avLst/>
          </a:prstGeom>
          <a:noFill/>
          <a:ln w="12700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172" name="Rectangle 7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772400" cy="4495800"/>
          </a:xfrm>
          <a:prstGeom prst="rect">
            <a:avLst/>
          </a:prstGeom>
          <a:noFill/>
          <a:ln w="12700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1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wmf"/><Relationship Id="rId1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ctrTitle" sz="quarter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kumimoji="1" lang="en-US" altLang="zh-CN" dirty="0">
                <a:latin typeface="+mj-lt"/>
                <a:ea typeface="+mj-ea"/>
                <a:cs typeface="+mj-cs"/>
              </a:rPr>
              <a:t>ATM</a:t>
            </a:r>
            <a:r>
              <a:rPr kumimoji="1" lang="zh-CN" altLang="en-US" dirty="0">
                <a:latin typeface="+mj-lt"/>
                <a:ea typeface="+mj-ea"/>
                <a:cs typeface="+mj-cs"/>
              </a:rPr>
              <a:t>和</a:t>
            </a:r>
            <a:r>
              <a:rPr kumimoji="1" lang="en-US" altLang="zh-CN" dirty="0">
                <a:latin typeface="+mj-lt"/>
                <a:ea typeface="+mj-ea"/>
                <a:cs typeface="+mj-cs"/>
              </a:rPr>
              <a:t>POS</a:t>
            </a:r>
            <a:r>
              <a:rPr kumimoji="1" lang="zh-CN" altLang="en-US" dirty="0">
                <a:latin typeface="+mj-lt"/>
                <a:ea typeface="+mj-ea"/>
                <a:cs typeface="+mj-cs"/>
              </a:rPr>
              <a:t>－协议和接口</a:t>
            </a:r>
            <a:endParaRPr kumimoji="1"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subTitle" sz="quarter"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buSzPct val="90000"/>
            </a:pPr>
            <a:r>
              <a:rPr kumimoji="1" lang="en-US" altLang="zh-CN" dirty="0">
                <a:latin typeface="+mn-lt"/>
                <a:ea typeface="+mn-ea"/>
                <a:cs typeface="+mn-cs"/>
              </a:rPr>
              <a:t>ATM</a:t>
            </a:r>
            <a:r>
              <a:rPr kumimoji="1" lang="zh-CN" altLang="en-US" dirty="0">
                <a:latin typeface="+mn-lt"/>
                <a:ea typeface="+mn-ea"/>
                <a:cs typeface="+mn-cs"/>
              </a:rPr>
              <a:t>、</a:t>
            </a:r>
            <a:r>
              <a:rPr kumimoji="1" lang="en-US" altLang="zh-CN" dirty="0">
                <a:latin typeface="+mn-lt"/>
                <a:ea typeface="+mn-ea"/>
                <a:cs typeface="+mn-cs"/>
              </a:rPr>
              <a:t>PPP</a:t>
            </a:r>
            <a:r>
              <a:rPr kumimoji="1" lang="zh-CN" altLang="en-US" dirty="0">
                <a:latin typeface="+mn-lt"/>
                <a:ea typeface="+mn-ea"/>
                <a:cs typeface="+mn-cs"/>
              </a:rPr>
              <a:t>、</a:t>
            </a:r>
            <a:r>
              <a:rPr kumimoji="1" lang="en-US" altLang="zh-CN" dirty="0">
                <a:latin typeface="+mn-lt"/>
                <a:ea typeface="+mn-ea"/>
                <a:cs typeface="+mn-cs"/>
              </a:rPr>
              <a:t>SDH</a:t>
            </a:r>
            <a:r>
              <a:rPr kumimoji="1" lang="zh-CN" altLang="en-US" dirty="0">
                <a:latin typeface="+mn-lt"/>
                <a:ea typeface="+mn-ea"/>
                <a:cs typeface="+mn-cs"/>
              </a:rPr>
              <a:t>介绍</a:t>
            </a:r>
            <a:endParaRPr kumimoji="1"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DXC</a:t>
            </a:r>
            <a:r>
              <a:rPr lang="zh-CN" altLang="en-US" dirty="0"/>
              <a:t>的结构示意</a:t>
            </a:r>
            <a:endParaRPr lang="zh-CN" altLang="en-US" dirty="0"/>
          </a:p>
        </p:txBody>
      </p:sp>
      <p:sp>
        <p:nvSpPr>
          <p:cNvPr id="4100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图中只是逻辑示意图，具体实现方式是不定的。</a:t>
            </a:r>
            <a:endParaRPr lang="zh-CN" altLang="en-US" dirty="0"/>
          </a:p>
        </p:txBody>
      </p:sp>
      <p:graphicFrame>
        <p:nvGraphicFramePr>
          <p:cNvPr id="4098" name="Object 4"/>
          <p:cNvGraphicFramePr/>
          <p:nvPr/>
        </p:nvGraphicFramePr>
        <p:xfrm>
          <a:off x="1449388" y="2857500"/>
          <a:ext cx="7539037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7531735" imgH="3446780" progId="Visio.Drawing.5">
                  <p:embed/>
                </p:oleObj>
              </mc:Choice>
              <mc:Fallback>
                <p:oleObj name="" r:id="rId1" imgW="7531735" imgH="3446780" progId="Visio.Drawing.5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49388" y="2857500"/>
                        <a:ext cx="7539037" cy="3541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关键技术－－网络时钟</a:t>
            </a:r>
            <a:endParaRPr lang="zh-CN" altLang="en-US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2400" dirty="0"/>
              <a:t>因为</a:t>
            </a:r>
            <a:r>
              <a:rPr lang="en-US" altLang="zh-CN" sz="2400" dirty="0"/>
              <a:t>SDH</a:t>
            </a:r>
            <a:r>
              <a:rPr lang="zh-CN" altLang="en-US" sz="2400" dirty="0"/>
              <a:t>在传输过程中帧与帧之间是没有间隔的，所以发送时钟和接收时钟必须是全网同步的。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/>
              <a:t>与</a:t>
            </a:r>
            <a:r>
              <a:rPr lang="en-US" altLang="zh-CN" sz="2400" dirty="0"/>
              <a:t>SDH</a:t>
            </a:r>
            <a:r>
              <a:rPr lang="zh-CN" altLang="en-US" sz="2400" dirty="0"/>
              <a:t>一起工作的，专门有一个同步网，提供网络定时，同步网的同步源全国只有</a:t>
            </a:r>
            <a:r>
              <a:rPr lang="en-US" altLang="zh-CN" sz="2400" dirty="0"/>
              <a:t>1</a:t>
            </a:r>
            <a:r>
              <a:rPr lang="zh-CN" altLang="en-US" sz="2400" dirty="0"/>
              <a:t>个（现在</a:t>
            </a:r>
            <a:r>
              <a:rPr lang="en-US" altLang="zh-CN" sz="2400" dirty="0"/>
              <a:t>2</a:t>
            </a:r>
            <a:r>
              <a:rPr lang="zh-CN" altLang="en-US" sz="2400" dirty="0"/>
              <a:t>个），使用铷钟或铯钟。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/>
              <a:t>各个</a:t>
            </a:r>
            <a:r>
              <a:rPr lang="en-US" altLang="zh-CN" sz="2400" dirty="0"/>
              <a:t>SDH</a:t>
            </a:r>
            <a:r>
              <a:rPr lang="zh-CN" altLang="en-US" sz="2400" dirty="0"/>
              <a:t>的节点机房使用</a:t>
            </a:r>
            <a:r>
              <a:rPr lang="en-US" altLang="zh-CN" sz="2400" dirty="0"/>
              <a:t>SDH</a:t>
            </a:r>
            <a:r>
              <a:rPr lang="zh-CN" altLang="en-US" sz="2400" dirty="0"/>
              <a:t>同步网提供的时钟（</a:t>
            </a:r>
            <a:r>
              <a:rPr lang="en-US" altLang="zh-CN" sz="2400" dirty="0"/>
              <a:t>BITS</a:t>
            </a:r>
            <a:r>
              <a:rPr lang="zh-CN" altLang="en-US" sz="2400" dirty="0"/>
              <a:t>）供</a:t>
            </a:r>
            <a:r>
              <a:rPr lang="en-US" altLang="zh-CN" sz="2400" dirty="0"/>
              <a:t>SDH</a:t>
            </a:r>
            <a:r>
              <a:rPr lang="zh-CN" altLang="en-US" sz="2400" dirty="0"/>
              <a:t>设备使用。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/>
              <a:t>作为</a:t>
            </a:r>
            <a:r>
              <a:rPr lang="en-US" altLang="zh-CN" sz="2400" dirty="0"/>
              <a:t>SDH</a:t>
            </a:r>
            <a:r>
              <a:rPr lang="zh-CN" altLang="en-US" sz="2400" dirty="0"/>
              <a:t>的终端设备，可以从接收码流中提取时钟作为同步时钟。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/>
              <a:t>如果是</a:t>
            </a:r>
            <a:r>
              <a:rPr lang="en-US" altLang="zh-CN" sz="2400" dirty="0"/>
              <a:t>SDH</a:t>
            </a:r>
            <a:r>
              <a:rPr lang="zh-CN" altLang="en-US" sz="2400" dirty="0"/>
              <a:t>孤岛，可以由一台设备提供时钟（主设备），其它设备均从此设备的码流中提取时钟（从设备）。一个孤岛网络中只能有</a:t>
            </a:r>
            <a:r>
              <a:rPr lang="en-US" altLang="zh-CN" sz="2400" dirty="0"/>
              <a:t>1</a:t>
            </a:r>
            <a:r>
              <a:rPr lang="zh-CN" altLang="en-US" sz="2400" dirty="0"/>
              <a:t>个主设备。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主要告警</a:t>
            </a:r>
            <a:endParaRPr lang="zh-CN" altLang="en-US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2800" dirty="0"/>
              <a:t>无论</a:t>
            </a:r>
            <a:r>
              <a:rPr lang="en-US" altLang="zh-CN" sz="2800" dirty="0"/>
              <a:t>SDH</a:t>
            </a:r>
            <a:r>
              <a:rPr lang="zh-CN" altLang="en-US" sz="2800" dirty="0"/>
              <a:t>网络节点还是</a:t>
            </a:r>
            <a:r>
              <a:rPr lang="en-US" altLang="zh-CN" sz="2800" dirty="0"/>
              <a:t>SDH</a:t>
            </a:r>
            <a:r>
              <a:rPr lang="zh-CN" altLang="en-US" sz="2800" dirty="0"/>
              <a:t>终端设备，都有丰富的告警功能，能协助定位问题。最常见的：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LOS</a:t>
            </a:r>
            <a:r>
              <a:rPr lang="zh-CN" altLang="en-US" sz="2800" dirty="0"/>
              <a:t>（</a:t>
            </a:r>
            <a:r>
              <a:rPr lang="en-US" altLang="zh-CN" sz="2800" dirty="0"/>
              <a:t>Loss Of Signal</a:t>
            </a:r>
            <a:r>
              <a:rPr lang="zh-CN" altLang="en-US" sz="2800" dirty="0"/>
              <a:t>）信号丢失，即接收端检测不到光信号；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LOF</a:t>
            </a:r>
            <a:r>
              <a:rPr lang="zh-CN" altLang="en-US" sz="2800" dirty="0"/>
              <a:t>（</a:t>
            </a:r>
            <a:r>
              <a:rPr lang="en-US" altLang="zh-CN" sz="2800" dirty="0"/>
              <a:t>Loss Of  Frame</a:t>
            </a:r>
            <a:r>
              <a:rPr lang="zh-CN" altLang="en-US" sz="2800" dirty="0"/>
              <a:t>）帧丢失，即接收端检测不到帧定界信号；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OOF</a:t>
            </a:r>
            <a:r>
              <a:rPr lang="zh-CN" altLang="en-US" sz="2800" dirty="0"/>
              <a:t>（</a:t>
            </a:r>
            <a:r>
              <a:rPr lang="en-US" altLang="zh-CN" sz="2800" dirty="0"/>
              <a:t>Out Of Frame</a:t>
            </a:r>
            <a:r>
              <a:rPr lang="zh-CN" altLang="en-US" sz="2800" dirty="0"/>
              <a:t>）失步，即接收端无法建立帧同步；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RDI</a:t>
            </a:r>
            <a:r>
              <a:rPr lang="zh-CN" altLang="en-US" sz="2800" dirty="0"/>
              <a:t>（</a:t>
            </a:r>
            <a:r>
              <a:rPr lang="en-US" altLang="zh-CN" sz="2800" dirty="0"/>
              <a:t>Remote Defect Indicate</a:t>
            </a:r>
            <a:r>
              <a:rPr lang="zh-CN" altLang="en-US" sz="2800" dirty="0"/>
              <a:t>）远端缺陷指示，表示远端设备存在告警信息。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dirty="0"/>
              <a:t>其它告警信号还有很多，但不如上面的重要。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的帧格式</a:t>
            </a:r>
            <a:endParaRPr lang="zh-CN" altLang="en-US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1524000"/>
            <a:ext cx="7772400" cy="5181600"/>
          </a:xfrm>
          <a:prstGeom prst="rect">
            <a:avLst/>
          </a:prstGeom>
          <a:noFill/>
          <a:ln w="12700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的帧格式</a:t>
            </a:r>
            <a:endParaRPr lang="zh-CN" altLang="en-US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帧长固定是</a:t>
            </a:r>
            <a:r>
              <a:rPr lang="en-US" altLang="zh-CN" dirty="0"/>
              <a:t>125us</a:t>
            </a:r>
            <a:r>
              <a:rPr lang="zh-CN" altLang="en-US" dirty="0"/>
              <a:t>，无论那个速率等级。</a:t>
            </a:r>
            <a:endParaRPr lang="zh-CN" altLang="en-US" dirty="0"/>
          </a:p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帧中有丰富的开销字段（</a:t>
            </a:r>
            <a:r>
              <a:rPr lang="en-US" altLang="zh-CN" dirty="0"/>
              <a:t>OverHead</a:t>
            </a:r>
            <a:r>
              <a:rPr lang="zh-CN" altLang="en-US" dirty="0"/>
              <a:t>）可以供网管使用，并且可以用作性能监视。</a:t>
            </a:r>
            <a:endParaRPr lang="zh-CN" altLang="en-US" dirty="0"/>
          </a:p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不使用存储－转发方式，所以无须大的存储器，且保证时延很小。</a:t>
            </a:r>
            <a:endParaRPr lang="zh-CN" altLang="en-US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－</a:t>
            </a:r>
            <a:r>
              <a:rPr lang="en-US" altLang="zh-CN" dirty="0"/>
              <a:t>PPP Over SDH</a:t>
            </a:r>
            <a:endParaRPr lang="en-US" altLang="zh-CN" dirty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是最简单的</a:t>
            </a:r>
            <a:r>
              <a:rPr lang="en-US" altLang="zh-CN" dirty="0"/>
              <a:t>SDH</a:t>
            </a:r>
            <a:r>
              <a:rPr lang="zh-CN" altLang="en-US" dirty="0"/>
              <a:t>承载数据通信业务的形式。</a:t>
            </a:r>
            <a:endParaRPr lang="zh-CN" altLang="en-US" dirty="0"/>
          </a:p>
          <a:p>
            <a:pPr eaLnBrk="1" hangingPunct="1"/>
            <a:r>
              <a:rPr lang="en-US" altLang="zh-CN" dirty="0"/>
              <a:t>PPP</a:t>
            </a:r>
            <a:r>
              <a:rPr lang="zh-CN" altLang="en-US" dirty="0"/>
              <a:t>净荷直接映射到</a:t>
            </a:r>
            <a:r>
              <a:rPr lang="en-US" altLang="zh-CN" dirty="0"/>
              <a:t>SDH</a:t>
            </a:r>
            <a:r>
              <a:rPr lang="zh-CN" altLang="en-US" dirty="0"/>
              <a:t>的容器中。</a:t>
            </a:r>
            <a:endParaRPr lang="zh-CN" altLang="en-US" dirty="0"/>
          </a:p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是面向字节的传输系统，在帧定界技术上使用</a:t>
            </a:r>
            <a:r>
              <a:rPr lang="en-US" altLang="zh-CN" dirty="0"/>
              <a:t>0x7D</a:t>
            </a:r>
            <a:r>
              <a:rPr lang="zh-CN" altLang="en-US" dirty="0"/>
              <a:t>作为转义字符。</a:t>
            </a:r>
            <a:endParaRPr lang="zh-CN" altLang="en-US" dirty="0"/>
          </a:p>
          <a:p>
            <a:pPr eaLnBrk="1" hangingPunct="1"/>
            <a:r>
              <a:rPr lang="zh-CN" altLang="en-US" dirty="0"/>
              <a:t>在没有业务需要传送时填充定界符</a:t>
            </a:r>
            <a:r>
              <a:rPr lang="en-US" altLang="zh-CN" dirty="0"/>
              <a:t>0x7E</a:t>
            </a:r>
            <a:r>
              <a:rPr lang="zh-CN" altLang="en-US" dirty="0"/>
              <a:t>。</a:t>
            </a:r>
            <a:endParaRPr lang="zh-CN" altLang="en-US" dirty="0"/>
          </a:p>
          <a:p>
            <a:pPr eaLnBrk="1" hangingPunct="1"/>
            <a:r>
              <a:rPr lang="zh-CN" altLang="en-US" dirty="0"/>
              <a:t>使用</a:t>
            </a:r>
            <a:r>
              <a:rPr lang="en-US" altLang="zh-CN" dirty="0"/>
              <a:t>CRC32</a:t>
            </a:r>
            <a:r>
              <a:rPr lang="zh-CN" altLang="en-US" dirty="0"/>
              <a:t>作为帧校验。</a:t>
            </a:r>
            <a:endParaRPr lang="zh-CN" altLang="en-US" dirty="0"/>
          </a:p>
          <a:p>
            <a:pPr eaLnBrk="1" hangingPunct="1"/>
            <a:r>
              <a:rPr lang="zh-CN" altLang="en-US" dirty="0"/>
              <a:t>依然只提供点到点的传输。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Rectangle 2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772400" cy="12065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设备的硬件框图</a:t>
            </a:r>
            <a:endParaRPr lang="zh-CN" altLang="en-US" dirty="0"/>
          </a:p>
        </p:txBody>
      </p:sp>
      <p:graphicFrame>
        <p:nvGraphicFramePr>
          <p:cNvPr id="5122" name="Object 4"/>
          <p:cNvGraphicFramePr/>
          <p:nvPr>
            <p:ph idx="1"/>
          </p:nvPr>
        </p:nvGraphicFramePr>
        <p:xfrm>
          <a:off x="1393825" y="2897188"/>
          <a:ext cx="7273925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7043420" imgH="3446780" progId="Visio.Drawing.5">
                  <p:embed/>
                </p:oleObj>
              </mc:Choice>
              <mc:Fallback>
                <p:oleObj name="" r:id="rId1" imgW="7043420" imgH="3446780" progId="Visio.Drawing.5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93825" y="2897188"/>
                        <a:ext cx="7273925" cy="35560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5"/>
          <p:cNvSpPr/>
          <p:nvPr/>
        </p:nvSpPr>
        <p:spPr>
          <a:xfrm>
            <a:off x="1219200" y="1600200"/>
            <a:ext cx="7772400" cy="4953000"/>
          </a:xfrm>
          <a:prstGeom prst="rect">
            <a:avLst/>
          </a:prstGeom>
          <a:noFill/>
          <a:ln w="12700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Framer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负责把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PPP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帧映射到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SDH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帧当中；同时把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SDH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帧中的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PPP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报文恢复回来。在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POS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接口传输的即是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PPP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报文，在到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PMD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的接口传输的是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SDH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帧。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接口的信号定义</a:t>
            </a:r>
            <a:endParaRPr lang="zh-CN" altLang="en-US" dirty="0"/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TxClk/RxClk</a:t>
            </a:r>
            <a:r>
              <a:rPr lang="zh-CN" altLang="en-US" sz="2800" dirty="0"/>
              <a:t>：发送接收参考时钟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TxAddr/RxAddr</a:t>
            </a:r>
            <a:r>
              <a:rPr lang="zh-CN" altLang="en-US" sz="2800" dirty="0"/>
              <a:t>：在多个物理层端口时，选择操作的端口。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TxDat/RxDat</a:t>
            </a:r>
            <a:r>
              <a:rPr lang="zh-CN" altLang="en-US" sz="2800" dirty="0"/>
              <a:t>：发送接收数据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TxPrty/RxPrty</a:t>
            </a:r>
            <a:r>
              <a:rPr lang="zh-CN" altLang="en-US" sz="2800" dirty="0"/>
              <a:t>：发送接收校验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TxEnb</a:t>
            </a:r>
            <a:r>
              <a:rPr lang="zh-CN" altLang="en-US" sz="2800" dirty="0"/>
              <a:t>，主设备写有效信号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RxEnb</a:t>
            </a:r>
            <a:r>
              <a:rPr lang="zh-CN" altLang="en-US" sz="2800" dirty="0"/>
              <a:t>，主设备读有效信号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TxPfa</a:t>
            </a:r>
            <a:r>
              <a:rPr lang="zh-CN" altLang="en-US" sz="2800" dirty="0"/>
              <a:t>：从设备</a:t>
            </a:r>
            <a:r>
              <a:rPr lang="en-US" altLang="zh-CN" sz="2800" dirty="0"/>
              <a:t>FIFO</a:t>
            </a:r>
            <a:r>
              <a:rPr lang="zh-CN" altLang="en-US" sz="2800" dirty="0"/>
              <a:t>不满指示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RxPfa</a:t>
            </a:r>
            <a:r>
              <a:rPr lang="zh-CN" altLang="en-US" sz="2800" dirty="0"/>
              <a:t>：从设备</a:t>
            </a:r>
            <a:r>
              <a:rPr lang="en-US" altLang="zh-CN" sz="2800" dirty="0"/>
              <a:t>FIFO</a:t>
            </a:r>
            <a:r>
              <a:rPr lang="zh-CN" altLang="en-US" sz="2800" dirty="0"/>
              <a:t>不空指示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TxSOP/RxSOP</a:t>
            </a:r>
            <a:r>
              <a:rPr lang="zh-CN" altLang="en-US" sz="2800" dirty="0"/>
              <a:t>：发送接收包头定界指示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TxEOP/RxEOP</a:t>
            </a:r>
            <a:r>
              <a:rPr lang="zh-CN" altLang="en-US" sz="2800" dirty="0"/>
              <a:t>：发送接收包尾定界指示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接口的时序－发送</a:t>
            </a:r>
            <a:endParaRPr lang="zh-CN" altLang="en-US" dirty="0"/>
          </a:p>
        </p:txBody>
      </p:sp>
      <p:pic>
        <p:nvPicPr>
          <p:cNvPr id="21507" name="Picture 3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219200" y="1600200"/>
            <a:ext cx="7772400" cy="5257800"/>
          </a:xfrm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接口的时序－接收</a:t>
            </a:r>
            <a:endParaRPr lang="zh-CN" altLang="en-US" dirty="0"/>
          </a:p>
        </p:txBody>
      </p:sp>
      <p:pic>
        <p:nvPicPr>
          <p:cNvPr id="22531" name="Picture 3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219200" y="1371600"/>
            <a:ext cx="7772400" cy="5486400"/>
          </a:xfr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/>
              <a:t>本次培训目的</a:t>
            </a:r>
            <a:endParaRPr lang="zh-CN" altLang="en-US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914400" y="1600200"/>
            <a:ext cx="8077200" cy="44958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接口在中高端交换机中使用越来越多。</a:t>
            </a:r>
            <a:endParaRPr lang="zh-CN" altLang="en-US" dirty="0"/>
          </a:p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和</a:t>
            </a:r>
            <a:r>
              <a:rPr lang="en-US" altLang="zh-CN" dirty="0"/>
              <a:t>ATM</a:t>
            </a:r>
            <a:r>
              <a:rPr lang="zh-CN" altLang="en-US" dirty="0"/>
              <a:t>都使用</a:t>
            </a:r>
            <a:r>
              <a:rPr lang="en-US" altLang="zh-CN" dirty="0"/>
              <a:t>SDH</a:t>
            </a:r>
            <a:r>
              <a:rPr lang="zh-CN" altLang="en-US" dirty="0"/>
              <a:t>作为物理层，而我司的技术人员对</a:t>
            </a:r>
            <a:r>
              <a:rPr lang="en-US" altLang="zh-CN" dirty="0"/>
              <a:t>SDH</a:t>
            </a:r>
            <a:r>
              <a:rPr lang="zh-CN" altLang="en-US" dirty="0"/>
              <a:t>不熟悉。</a:t>
            </a:r>
            <a:endParaRPr lang="zh-CN" altLang="en-US" dirty="0"/>
          </a:p>
          <a:p>
            <a:pPr eaLnBrk="1" hangingPunct="1"/>
            <a:r>
              <a:rPr lang="zh-CN" altLang="en-US" dirty="0"/>
              <a:t>纯粹的</a:t>
            </a:r>
            <a:r>
              <a:rPr lang="en-US" altLang="zh-CN" dirty="0"/>
              <a:t>ATM</a:t>
            </a:r>
            <a:r>
              <a:rPr lang="zh-CN" altLang="en-US" dirty="0"/>
              <a:t>技术虽然现在很少使用了，但和</a:t>
            </a:r>
            <a:r>
              <a:rPr lang="en-US" altLang="zh-CN" dirty="0"/>
              <a:t>DSL</a:t>
            </a:r>
            <a:r>
              <a:rPr lang="zh-CN" altLang="en-US" dirty="0"/>
              <a:t>技术紧密相关。</a:t>
            </a:r>
            <a:endParaRPr lang="zh-CN" altLang="en-US" dirty="0"/>
          </a:p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和</a:t>
            </a:r>
            <a:r>
              <a:rPr lang="en-US" altLang="zh-CN" dirty="0"/>
              <a:t>ATM</a:t>
            </a:r>
            <a:r>
              <a:rPr lang="zh-CN" altLang="en-US" dirty="0"/>
              <a:t>物理层接口很类似，设计时需要一些注意要点。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接口设计要点</a:t>
            </a:r>
            <a:endParaRPr lang="zh-CN" altLang="en-US" dirty="0"/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9530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主设备是网络处理器，从设备是</a:t>
            </a:r>
            <a:r>
              <a:rPr lang="en-US" altLang="zh-CN" dirty="0"/>
              <a:t>Framer</a:t>
            </a:r>
            <a:r>
              <a:rPr lang="zh-CN" altLang="en-US" dirty="0"/>
              <a:t>。</a:t>
            </a:r>
            <a:endParaRPr lang="zh-CN" altLang="en-US" dirty="0"/>
          </a:p>
          <a:p>
            <a:pPr eaLnBrk="1" hangingPunct="1"/>
            <a:r>
              <a:rPr lang="zh-CN" altLang="en-US" dirty="0"/>
              <a:t>为了支持多</a:t>
            </a:r>
            <a:r>
              <a:rPr lang="en-US" altLang="zh-CN" dirty="0"/>
              <a:t>PHY</a:t>
            </a:r>
            <a:r>
              <a:rPr lang="zh-CN" altLang="en-US" dirty="0"/>
              <a:t>的使用环境，</a:t>
            </a:r>
            <a:r>
              <a:rPr lang="en-US" altLang="zh-CN" dirty="0"/>
              <a:t>RxSOP</a:t>
            </a:r>
            <a:r>
              <a:rPr lang="zh-CN" altLang="en-US" dirty="0"/>
              <a:t>、</a:t>
            </a:r>
            <a:r>
              <a:rPr lang="en-US" altLang="zh-CN" dirty="0"/>
              <a:t>RxEOP</a:t>
            </a:r>
            <a:r>
              <a:rPr lang="zh-CN" altLang="en-US" dirty="0"/>
              <a:t>、</a:t>
            </a:r>
            <a:r>
              <a:rPr lang="en-US" altLang="zh-CN" dirty="0"/>
              <a:t>RxPFA</a:t>
            </a:r>
            <a:r>
              <a:rPr lang="zh-CN" altLang="en-US" dirty="0"/>
              <a:t>信号都是</a:t>
            </a:r>
            <a:r>
              <a:rPr lang="en-US" altLang="zh-CN" dirty="0"/>
              <a:t>3</a:t>
            </a:r>
            <a:r>
              <a:rPr lang="zh-CN" altLang="en-US" dirty="0"/>
              <a:t>态的，设计是要加下拉电阻保证不出异常。</a:t>
            </a:r>
            <a:endParaRPr lang="zh-CN" altLang="en-US" dirty="0"/>
          </a:p>
          <a:p>
            <a:pPr eaLnBrk="1" hangingPunct="1"/>
            <a:r>
              <a:rPr lang="en-US" altLang="zh-CN" dirty="0"/>
              <a:t>POS</a:t>
            </a:r>
            <a:r>
              <a:rPr lang="zh-CN" altLang="en-US" dirty="0"/>
              <a:t>接口是同步的，注意建立保持时间。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ATM</a:t>
            </a:r>
            <a:r>
              <a:rPr lang="zh-CN" altLang="en-US" dirty="0"/>
              <a:t>－－概述</a:t>
            </a:r>
            <a:endParaRPr lang="zh-CN" altLang="en-US" dirty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ATM</a:t>
            </a:r>
            <a:r>
              <a:rPr lang="zh-CN" altLang="en-US" dirty="0"/>
              <a:t>是曾经辉煌的广域网。可以提供非常好的服务：点到多点传输、流量统计复用、精确的流量整形、硬件</a:t>
            </a:r>
            <a:r>
              <a:rPr lang="en-US" altLang="zh-CN" dirty="0"/>
              <a:t>QOS</a:t>
            </a:r>
            <a:r>
              <a:rPr lang="zh-CN" altLang="en-US" dirty="0"/>
              <a:t>。</a:t>
            </a:r>
            <a:endParaRPr lang="zh-CN" altLang="en-US" dirty="0"/>
          </a:p>
          <a:p>
            <a:pPr eaLnBrk="1" hangingPunct="1"/>
            <a:r>
              <a:rPr lang="zh-CN" altLang="en-US" dirty="0"/>
              <a:t>灵活的逻辑通道配置，在单物理媒体上可以存在多条逻辑通道，而且逻辑通道之间可以很好的隔离。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/>
              <a:t>信元</a:t>
            </a:r>
            <a:endParaRPr lang="zh-CN" altLang="en-US" dirty="0"/>
          </a:p>
        </p:txBody>
      </p:sp>
      <p:pic>
        <p:nvPicPr>
          <p:cNvPr id="25603" name="Picture 3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743200" y="1752600"/>
            <a:ext cx="4648200" cy="4495800"/>
          </a:xfrm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ATM</a:t>
            </a:r>
            <a:r>
              <a:rPr lang="zh-CN" altLang="en-US" dirty="0"/>
              <a:t>网络</a:t>
            </a:r>
            <a:endParaRPr lang="zh-CN" altLang="en-US" dirty="0"/>
          </a:p>
        </p:txBody>
      </p:sp>
      <p:pic>
        <p:nvPicPr>
          <p:cNvPr id="26627" name="Picture 4"/>
          <p:cNvPicPr/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600200" y="1295400"/>
            <a:ext cx="7162800" cy="5181600"/>
          </a:xfrm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VP</a:t>
            </a:r>
            <a:r>
              <a:rPr lang="zh-CN" altLang="en-US" dirty="0"/>
              <a:t>和</a:t>
            </a:r>
            <a:r>
              <a:rPr lang="en-US" altLang="zh-CN" dirty="0"/>
              <a:t>VC</a:t>
            </a:r>
            <a:endParaRPr lang="en-US" altLang="zh-CN" dirty="0"/>
          </a:p>
        </p:txBody>
      </p:sp>
      <p:pic>
        <p:nvPicPr>
          <p:cNvPr id="27651" name="Picture 4"/>
          <p:cNvPicPr/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524000" y="1295400"/>
            <a:ext cx="7239000" cy="5410200"/>
          </a:xfrm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 </a:t>
            </a:r>
            <a:endParaRPr lang="en-US" altLang="zh-CN" dirty="0"/>
          </a:p>
        </p:txBody>
      </p:sp>
      <p:pic>
        <p:nvPicPr>
          <p:cNvPr id="28676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0"/>
            <a:ext cx="8001000" cy="6858000"/>
          </a:xfrm>
          <a:prstGeom prst="rect">
            <a:avLst/>
          </a:prstGeom>
          <a:noFill/>
          <a:ln w="12700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MPOA</a:t>
            </a:r>
            <a:endParaRPr lang="en-US" altLang="zh-CN" dirty="0"/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ATM</a:t>
            </a:r>
            <a:r>
              <a:rPr lang="zh-CN" altLang="en-US" dirty="0"/>
              <a:t>中可以承载很多中三层协议和二层协议。</a:t>
            </a:r>
            <a:endParaRPr lang="zh-CN" altLang="en-US" dirty="0"/>
          </a:p>
          <a:p>
            <a:pPr eaLnBrk="1" hangingPunct="1"/>
            <a:r>
              <a:rPr lang="en-US" altLang="zh-CN" dirty="0"/>
              <a:t>IPOA</a:t>
            </a:r>
            <a:r>
              <a:rPr lang="zh-CN" altLang="en-US" dirty="0"/>
              <a:t>：</a:t>
            </a:r>
            <a:r>
              <a:rPr lang="en-US" altLang="zh-CN" dirty="0"/>
              <a:t>ATM</a:t>
            </a:r>
            <a:r>
              <a:rPr lang="zh-CN" altLang="en-US" dirty="0"/>
              <a:t>上承载</a:t>
            </a:r>
            <a:r>
              <a:rPr lang="en-US" altLang="zh-CN" dirty="0"/>
              <a:t>IP</a:t>
            </a:r>
            <a:r>
              <a:rPr lang="zh-CN" altLang="en-US" dirty="0"/>
              <a:t>协议；</a:t>
            </a:r>
            <a:endParaRPr lang="zh-CN" altLang="en-US" dirty="0"/>
          </a:p>
          <a:p>
            <a:pPr eaLnBrk="1" hangingPunct="1"/>
            <a:r>
              <a:rPr lang="en-US" altLang="zh-CN" dirty="0"/>
              <a:t>EOA</a:t>
            </a:r>
            <a:r>
              <a:rPr lang="zh-CN" altLang="en-US" dirty="0"/>
              <a:t>：</a:t>
            </a:r>
            <a:r>
              <a:rPr lang="en-US" altLang="zh-CN" dirty="0"/>
              <a:t>ATM</a:t>
            </a:r>
            <a:r>
              <a:rPr lang="zh-CN" altLang="en-US" dirty="0"/>
              <a:t>充当以太网桥；</a:t>
            </a:r>
            <a:endParaRPr lang="zh-CN" altLang="en-US" dirty="0"/>
          </a:p>
          <a:p>
            <a:pPr eaLnBrk="1" hangingPunct="1"/>
            <a:r>
              <a:rPr lang="zh-CN" altLang="en-US" dirty="0"/>
              <a:t>以太网仿真；</a:t>
            </a:r>
            <a:endParaRPr lang="zh-CN" altLang="en-US" dirty="0"/>
          </a:p>
          <a:p>
            <a:pPr eaLnBrk="1" hangingPunct="1"/>
            <a:r>
              <a:rPr lang="zh-CN" altLang="en-US" dirty="0"/>
              <a:t>电路仿真</a:t>
            </a:r>
            <a:endParaRPr lang="zh-CN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ATM</a:t>
            </a:r>
            <a:r>
              <a:rPr lang="zh-CN" altLang="en-US" dirty="0"/>
              <a:t>终端设备硬件结构</a:t>
            </a:r>
            <a:endParaRPr lang="zh-CN" altLang="en-US" dirty="0"/>
          </a:p>
        </p:txBody>
      </p:sp>
      <p:sp>
        <p:nvSpPr>
          <p:cNvPr id="6148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Framer</a:t>
            </a:r>
            <a:r>
              <a:rPr lang="zh-CN" altLang="en-US" dirty="0"/>
              <a:t>负责</a:t>
            </a:r>
            <a:r>
              <a:rPr lang="en-US" altLang="zh-CN" dirty="0"/>
              <a:t>ATM</a:t>
            </a:r>
            <a:r>
              <a:rPr lang="zh-CN" altLang="en-US" dirty="0"/>
              <a:t>信元和</a:t>
            </a:r>
            <a:r>
              <a:rPr lang="en-US" altLang="zh-CN" dirty="0"/>
              <a:t>SDH</a:t>
            </a:r>
            <a:r>
              <a:rPr lang="zh-CN" altLang="en-US" dirty="0"/>
              <a:t>帧之间的映射</a:t>
            </a:r>
            <a:endParaRPr lang="zh-CN" altLang="en-US" dirty="0"/>
          </a:p>
          <a:p>
            <a:pPr eaLnBrk="1" hangingPunct="1"/>
            <a:r>
              <a:rPr lang="en-US" altLang="zh-CN" dirty="0"/>
              <a:t>SAR</a:t>
            </a:r>
            <a:r>
              <a:rPr lang="zh-CN" altLang="en-US" dirty="0"/>
              <a:t>负责</a:t>
            </a:r>
            <a:r>
              <a:rPr lang="en-US" altLang="zh-CN" dirty="0"/>
              <a:t>ATM</a:t>
            </a:r>
            <a:r>
              <a:rPr lang="zh-CN" altLang="en-US" dirty="0"/>
              <a:t>信元和数据帧之间的映射</a:t>
            </a:r>
            <a:endParaRPr lang="zh-CN" altLang="en-US" dirty="0"/>
          </a:p>
        </p:txBody>
      </p:sp>
      <p:graphicFrame>
        <p:nvGraphicFramePr>
          <p:cNvPr id="6146" name="Object 4"/>
          <p:cNvGraphicFramePr/>
          <p:nvPr/>
        </p:nvGraphicFramePr>
        <p:xfrm>
          <a:off x="1219200" y="2667000"/>
          <a:ext cx="7273925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7043420" imgH="3446780" progId="Visio.Drawing.5">
                  <p:embed/>
                </p:oleObj>
              </mc:Choice>
              <mc:Fallback>
                <p:oleObj name="" r:id="rId1" imgW="7043420" imgH="3446780" progId="Visio.Drawing.5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19200" y="2667000"/>
                        <a:ext cx="7273925" cy="3556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ATM</a:t>
            </a:r>
            <a:r>
              <a:rPr lang="zh-CN" altLang="en-US" dirty="0"/>
              <a:t>物理层接口－－</a:t>
            </a:r>
            <a:r>
              <a:rPr lang="en-US" altLang="zh-CN" dirty="0"/>
              <a:t>UTOPIA</a:t>
            </a:r>
            <a:endParaRPr lang="en-US" altLang="zh-CN" dirty="0"/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1219200" y="1447800"/>
            <a:ext cx="7772400" cy="44958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TxClk/RxClk</a:t>
            </a:r>
            <a:r>
              <a:rPr lang="zh-CN" altLang="en-US" sz="2800" dirty="0"/>
              <a:t>：发送接收参考时钟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TxAddr/RxAddr</a:t>
            </a:r>
            <a:r>
              <a:rPr lang="zh-CN" altLang="en-US" sz="2800" dirty="0"/>
              <a:t>：在多个物理层端口时，选择操作的端口。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TxDat/RxDat</a:t>
            </a:r>
            <a:r>
              <a:rPr lang="zh-CN" altLang="en-US" sz="2800" dirty="0"/>
              <a:t>：发送接收数据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TxPrty/RxPrty</a:t>
            </a:r>
            <a:r>
              <a:rPr lang="zh-CN" altLang="en-US" sz="2800" dirty="0"/>
              <a:t>：发送接收校验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TxEnb</a:t>
            </a:r>
            <a:r>
              <a:rPr lang="zh-CN" altLang="en-US" sz="2800" dirty="0"/>
              <a:t>，主设备写有效信号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RxEnb</a:t>
            </a:r>
            <a:r>
              <a:rPr lang="zh-CN" altLang="en-US" sz="2800" dirty="0"/>
              <a:t>，主设备读有效信号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TxCLAV</a:t>
            </a:r>
            <a:r>
              <a:rPr lang="zh-CN" altLang="en-US" sz="2800" dirty="0"/>
              <a:t>：从设备</a:t>
            </a:r>
            <a:r>
              <a:rPr lang="en-US" altLang="zh-CN" sz="2800" dirty="0"/>
              <a:t>FIFO</a:t>
            </a:r>
            <a:r>
              <a:rPr lang="zh-CN" altLang="en-US" sz="2800" dirty="0"/>
              <a:t>不满指示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RxCLAV</a:t>
            </a:r>
            <a:r>
              <a:rPr lang="zh-CN" altLang="en-US" sz="2800" dirty="0"/>
              <a:t>：从设备</a:t>
            </a:r>
            <a:r>
              <a:rPr lang="en-US" altLang="zh-CN" sz="2800" dirty="0"/>
              <a:t>FIFO</a:t>
            </a:r>
            <a:r>
              <a:rPr lang="zh-CN" altLang="en-US" sz="2800" dirty="0"/>
              <a:t>不空指示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TxSOC/RxSOC</a:t>
            </a:r>
            <a:r>
              <a:rPr lang="zh-CN" altLang="en-US" sz="2800" dirty="0"/>
              <a:t>：发送接收信元头定界指示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/>
              <a:t>工作时序－－发送</a:t>
            </a:r>
            <a:endParaRPr lang="zh-CN" altLang="en-US" dirty="0"/>
          </a:p>
        </p:txBody>
      </p:sp>
      <p:pic>
        <p:nvPicPr>
          <p:cNvPr id="31747" name="Picture 3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219200" y="1600200"/>
            <a:ext cx="7772400" cy="5105400"/>
          </a:xfr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/>
              <a:t>前提知识－－</a:t>
            </a:r>
            <a:r>
              <a:rPr lang="en-US" altLang="zh-CN" dirty="0"/>
              <a:t>SDH</a:t>
            </a:r>
            <a:endParaRPr lang="en-US" altLang="zh-CN"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47244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SDH</a:t>
            </a:r>
            <a:r>
              <a:rPr lang="zh-CN" altLang="en-US" sz="2400" dirty="0"/>
              <a:t>是目前最最普遍的骨干传输网，几乎所有的远程业务都由</a:t>
            </a:r>
            <a:r>
              <a:rPr lang="en-US" altLang="zh-CN" sz="2400" dirty="0"/>
              <a:t>SDH</a:t>
            </a:r>
            <a:r>
              <a:rPr lang="zh-CN" altLang="en-US" sz="2400" dirty="0"/>
              <a:t>来承载。此外城域传输网使用</a:t>
            </a:r>
            <a:r>
              <a:rPr lang="en-US" altLang="zh-CN" sz="2400" dirty="0"/>
              <a:t>SDH</a:t>
            </a:r>
            <a:r>
              <a:rPr lang="zh-CN" altLang="en-US" sz="2400" dirty="0"/>
              <a:t>技术。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SDH</a:t>
            </a:r>
            <a:r>
              <a:rPr lang="zh-CN" altLang="en-US" sz="2400" dirty="0"/>
              <a:t>定义的物理媒体有微波和光纤，但主要是光纤。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SDH</a:t>
            </a:r>
            <a:r>
              <a:rPr lang="zh-CN" altLang="en-US" sz="2400" dirty="0"/>
              <a:t>提供优越的传输质量，误码率优于</a:t>
            </a:r>
            <a:r>
              <a:rPr lang="en-US" altLang="zh-CN" sz="2400" dirty="0"/>
              <a:t>1E-10</a:t>
            </a:r>
            <a:r>
              <a:rPr lang="zh-CN" altLang="en-US" sz="2400" dirty="0"/>
              <a:t>，传输时延是</a:t>
            </a:r>
            <a:r>
              <a:rPr lang="en-US" altLang="zh-CN" sz="2400" dirty="0"/>
              <a:t>us</a:t>
            </a:r>
            <a:r>
              <a:rPr lang="zh-CN" altLang="en-US" sz="2400" dirty="0"/>
              <a:t>级。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SDH</a:t>
            </a:r>
            <a:r>
              <a:rPr lang="zh-CN" altLang="en-US" sz="2400" dirty="0"/>
              <a:t>提供巨大的传输带宽，骨干传输是</a:t>
            </a:r>
            <a:r>
              <a:rPr lang="en-US" altLang="zh-CN" sz="2400" dirty="0"/>
              <a:t>2.5G</a:t>
            </a:r>
            <a:r>
              <a:rPr lang="zh-CN" altLang="en-US" sz="2400" dirty="0"/>
              <a:t>带宽（单纤），使用</a:t>
            </a:r>
            <a:r>
              <a:rPr lang="en-US" altLang="zh-CN" sz="2400" dirty="0"/>
              <a:t>DWDM</a:t>
            </a:r>
            <a:r>
              <a:rPr lang="zh-CN" altLang="en-US" sz="2400" dirty="0"/>
              <a:t>技术，可以达到</a:t>
            </a:r>
            <a:r>
              <a:rPr lang="en-US" altLang="zh-CN" sz="2400" dirty="0"/>
              <a:t>80G</a:t>
            </a:r>
            <a:r>
              <a:rPr lang="zh-CN" altLang="en-US" sz="2400" dirty="0"/>
              <a:t>（单纤）。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SDH</a:t>
            </a:r>
            <a:r>
              <a:rPr lang="zh-CN" altLang="en-US" sz="2400" dirty="0"/>
              <a:t>提供无限的传输距离，国内骨干网延伸到各个地点，海底光缆提供国际互联。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SDH</a:t>
            </a:r>
            <a:r>
              <a:rPr lang="zh-CN" altLang="en-US" sz="2400" dirty="0"/>
              <a:t>的姊妹</a:t>
            </a:r>
            <a:r>
              <a:rPr lang="en-US" altLang="zh-CN" sz="2400" dirty="0"/>
              <a:t>SONET</a:t>
            </a:r>
            <a:r>
              <a:rPr lang="zh-CN" altLang="en-US" sz="2400" dirty="0"/>
              <a:t>，北美标准，可以和</a:t>
            </a:r>
            <a:r>
              <a:rPr lang="en-US" altLang="zh-CN" sz="2400" dirty="0"/>
              <a:t>SDH</a:t>
            </a:r>
            <a:r>
              <a:rPr lang="zh-CN" altLang="en-US" sz="2400" dirty="0"/>
              <a:t>互通。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SDH</a:t>
            </a:r>
            <a:r>
              <a:rPr lang="zh-CN" altLang="en-US" sz="2400" dirty="0"/>
              <a:t>速率等级有</a:t>
            </a:r>
            <a:r>
              <a:rPr lang="en-US" altLang="zh-CN" sz="2400" dirty="0"/>
              <a:t>STM1</a:t>
            </a:r>
            <a:r>
              <a:rPr lang="zh-CN" altLang="en-US" sz="2400" dirty="0"/>
              <a:t>（</a:t>
            </a:r>
            <a:r>
              <a:rPr lang="en-US" altLang="zh-CN" sz="2400" dirty="0"/>
              <a:t>OC3</a:t>
            </a:r>
            <a:r>
              <a:rPr lang="zh-CN" altLang="en-US" sz="2400" dirty="0"/>
              <a:t>）</a:t>
            </a:r>
            <a:r>
              <a:rPr lang="en-US" altLang="zh-CN" sz="2400" dirty="0"/>
              <a:t>155M</a:t>
            </a:r>
            <a:r>
              <a:rPr lang="zh-CN" altLang="en-US" sz="2400" dirty="0"/>
              <a:t>、</a:t>
            </a:r>
            <a:r>
              <a:rPr lang="en-US" altLang="zh-CN" sz="2400" dirty="0"/>
              <a:t>STM4</a:t>
            </a:r>
            <a:r>
              <a:rPr lang="zh-CN" altLang="en-US" sz="2400" dirty="0"/>
              <a:t>（</a:t>
            </a:r>
            <a:r>
              <a:rPr lang="en-US" altLang="zh-CN" sz="2400" dirty="0"/>
              <a:t>OC12</a:t>
            </a:r>
            <a:r>
              <a:rPr lang="zh-CN" altLang="en-US" sz="2400" dirty="0"/>
              <a:t>）</a:t>
            </a:r>
            <a:r>
              <a:rPr lang="en-US" altLang="zh-CN" sz="2400" dirty="0"/>
              <a:t>622M</a:t>
            </a:r>
            <a:r>
              <a:rPr lang="zh-CN" altLang="en-US" sz="2400" dirty="0"/>
              <a:t>、</a:t>
            </a:r>
            <a:r>
              <a:rPr lang="en-US" altLang="zh-CN" sz="2400" dirty="0"/>
              <a:t>STM16</a:t>
            </a:r>
            <a:r>
              <a:rPr lang="zh-CN" altLang="en-US" sz="2400" dirty="0"/>
              <a:t>（</a:t>
            </a:r>
            <a:r>
              <a:rPr lang="en-US" altLang="zh-CN" sz="2400" dirty="0"/>
              <a:t>OC48</a:t>
            </a:r>
            <a:r>
              <a:rPr lang="zh-CN" altLang="en-US" sz="2400" dirty="0"/>
              <a:t>）</a:t>
            </a:r>
            <a:r>
              <a:rPr lang="en-US" altLang="zh-CN" sz="2400" dirty="0"/>
              <a:t>2.5G</a:t>
            </a:r>
            <a:r>
              <a:rPr lang="zh-CN" altLang="en-US" sz="2400" dirty="0"/>
              <a:t>、</a:t>
            </a:r>
            <a:r>
              <a:rPr lang="en-US" altLang="zh-CN" sz="2400" dirty="0"/>
              <a:t>STM64</a:t>
            </a:r>
            <a:r>
              <a:rPr lang="zh-CN" altLang="en-US" sz="2400" dirty="0"/>
              <a:t>（</a:t>
            </a:r>
            <a:r>
              <a:rPr lang="en-US" altLang="zh-CN" sz="2400" dirty="0"/>
              <a:t>OC192</a:t>
            </a:r>
            <a:r>
              <a:rPr lang="zh-CN" altLang="en-US" sz="2400" dirty="0"/>
              <a:t>）</a:t>
            </a:r>
            <a:r>
              <a:rPr lang="en-US" altLang="zh-CN" sz="2400" dirty="0"/>
              <a:t>10G</a:t>
            </a:r>
            <a:r>
              <a:rPr lang="zh-CN" altLang="en-US" sz="2400" dirty="0"/>
              <a:t>。每高一个等级，速率增加</a:t>
            </a:r>
            <a:r>
              <a:rPr lang="en-US" altLang="zh-CN" sz="2400" dirty="0"/>
              <a:t>4</a:t>
            </a:r>
            <a:r>
              <a:rPr lang="zh-CN" altLang="en-US" sz="2400" dirty="0"/>
              <a:t>倍，是精确的</a:t>
            </a:r>
            <a:r>
              <a:rPr lang="en-US" altLang="zh-CN" sz="2400" dirty="0"/>
              <a:t>4</a:t>
            </a:r>
            <a:r>
              <a:rPr lang="zh-CN" altLang="en-US" sz="2400" dirty="0"/>
              <a:t>倍。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/>
              <a:t>工作时序－－接收</a:t>
            </a:r>
            <a:endParaRPr lang="zh-CN" altLang="en-US" dirty="0"/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32772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1600200"/>
            <a:ext cx="8001000" cy="5105400"/>
          </a:xfrm>
          <a:prstGeom prst="rect">
            <a:avLst/>
          </a:prstGeom>
          <a:noFill/>
          <a:ln w="12700"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UTOPIA</a:t>
            </a:r>
            <a:r>
              <a:rPr lang="zh-CN" altLang="en-US" dirty="0"/>
              <a:t>接口设计要点</a:t>
            </a:r>
            <a:endParaRPr lang="zh-CN" altLang="en-US" dirty="0"/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基本和</a:t>
            </a:r>
            <a:r>
              <a:rPr lang="en-US" altLang="zh-CN" dirty="0"/>
              <a:t>POS</a:t>
            </a:r>
            <a:r>
              <a:rPr lang="zh-CN" altLang="en-US" dirty="0"/>
              <a:t>接口设计相同，</a:t>
            </a:r>
            <a:r>
              <a:rPr lang="en-US" altLang="zh-CN" dirty="0"/>
              <a:t>RxSOC</a:t>
            </a:r>
            <a:r>
              <a:rPr lang="zh-CN" altLang="en-US" dirty="0"/>
              <a:t>、</a:t>
            </a:r>
            <a:r>
              <a:rPr lang="en-US" altLang="zh-CN" dirty="0"/>
              <a:t>TxCLAV</a:t>
            </a:r>
            <a:r>
              <a:rPr lang="zh-CN" altLang="en-US" dirty="0"/>
              <a:t>、</a:t>
            </a:r>
            <a:r>
              <a:rPr lang="en-US" altLang="zh-CN" dirty="0"/>
              <a:t>RxCLAV</a:t>
            </a:r>
            <a:r>
              <a:rPr lang="zh-CN" altLang="en-US" dirty="0"/>
              <a:t>是</a:t>
            </a:r>
            <a:r>
              <a:rPr lang="en-US" altLang="zh-CN" dirty="0"/>
              <a:t>3</a:t>
            </a:r>
            <a:r>
              <a:rPr lang="zh-CN" altLang="en-US" dirty="0"/>
              <a:t>态信号，需要下拉电阻仿真信号浮空。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858000" cy="9144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网络示意－－骨干网</a:t>
            </a:r>
            <a:endParaRPr lang="zh-CN" altLang="en-US" dirty="0"/>
          </a:p>
        </p:txBody>
      </p:sp>
      <p:sp>
        <p:nvSpPr>
          <p:cNvPr id="1028" name="Rectangle 3"/>
          <p:cNvSpPr>
            <a:spLocks noGrp="1"/>
          </p:cNvSpPr>
          <p:nvPr>
            <p:ph idx="1"/>
          </p:nvPr>
        </p:nvSpPr>
        <p:spPr>
          <a:xfrm>
            <a:off x="1143000" y="1219200"/>
            <a:ext cx="7848600" cy="5486400"/>
          </a:xfrm>
          <a:solidFill>
            <a:srgbClr val="C0C0C0">
              <a:alpha val="100000"/>
            </a:srgbClr>
          </a:solidFill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 </a:t>
            </a:r>
            <a:endParaRPr lang="en-US" altLang="zh-CN" dirty="0"/>
          </a:p>
        </p:txBody>
      </p:sp>
      <p:graphicFrame>
        <p:nvGraphicFramePr>
          <p:cNvPr id="1026" name="Object 4"/>
          <p:cNvGraphicFramePr/>
          <p:nvPr/>
        </p:nvGraphicFramePr>
        <p:xfrm>
          <a:off x="1143000" y="1371600"/>
          <a:ext cx="7591425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6932890" imgH="18074005" progId="Visio.Drawing.5">
                  <p:embed/>
                </p:oleObj>
              </mc:Choice>
              <mc:Fallback>
                <p:oleObj name="" r:id="rId1" imgW="26932890" imgH="18074005" progId="Visio.Drawing.5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43000" y="1371600"/>
                        <a:ext cx="7591425" cy="5486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网络示意－－城域环网</a:t>
            </a:r>
            <a:endParaRPr lang="zh-CN" altLang="en-US" dirty="0"/>
          </a:p>
        </p:txBody>
      </p:sp>
      <p:sp>
        <p:nvSpPr>
          <p:cNvPr id="2052" name="Rectangle 3"/>
          <p:cNvSpPr>
            <a:spLocks noGrp="1"/>
          </p:cNvSpPr>
          <p:nvPr>
            <p:ph idx="1"/>
          </p:nvPr>
        </p:nvSpPr>
        <p:spPr>
          <a:xfrm>
            <a:off x="1219200" y="1600200"/>
            <a:ext cx="7924800" cy="5105400"/>
          </a:xfrm>
          <a:solidFill>
            <a:srgbClr val="C0C0C0">
              <a:alpha val="100000"/>
            </a:srgbClr>
          </a:solidFill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 </a:t>
            </a:r>
            <a:endParaRPr lang="en-US" altLang="zh-CN" dirty="0"/>
          </a:p>
        </p:txBody>
      </p:sp>
      <p:graphicFrame>
        <p:nvGraphicFramePr>
          <p:cNvPr id="2050" name="Object 4"/>
          <p:cNvGraphicFramePr/>
          <p:nvPr/>
        </p:nvGraphicFramePr>
        <p:xfrm>
          <a:off x="1143000" y="1752600"/>
          <a:ext cx="7593013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26932890" imgH="18793460" progId="Visio.Drawing.5">
                  <p:embed/>
                </p:oleObj>
              </mc:Choice>
              <mc:Fallback>
                <p:oleObj name="" r:id="rId1" imgW="26932890" imgH="18793460" progId="Visio.Drawing.5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43000" y="1752600"/>
                        <a:ext cx="7593013" cy="480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基本设备－－</a:t>
            </a:r>
            <a:r>
              <a:rPr lang="en-US" altLang="zh-CN" dirty="0"/>
              <a:t>TM</a:t>
            </a:r>
            <a:endParaRPr lang="en-US" altLang="zh-CN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TM</a:t>
            </a:r>
            <a:r>
              <a:rPr lang="zh-CN" altLang="en-US" dirty="0"/>
              <a:t>是终端复用设备（</a:t>
            </a:r>
            <a:r>
              <a:rPr lang="en-US" altLang="zh-CN" dirty="0"/>
              <a:t>Terminal Multiplexer</a:t>
            </a:r>
            <a:r>
              <a:rPr lang="zh-CN" altLang="en-US" dirty="0"/>
              <a:t>），它是</a:t>
            </a:r>
            <a:r>
              <a:rPr lang="en-US" altLang="zh-CN" dirty="0"/>
              <a:t>SDH</a:t>
            </a:r>
            <a:r>
              <a:rPr lang="zh-CN" altLang="en-US" dirty="0"/>
              <a:t>的边缘设备，负责把多种业务数据复用到</a:t>
            </a:r>
            <a:r>
              <a:rPr lang="en-US" altLang="zh-CN" dirty="0"/>
              <a:t>SDH</a:t>
            </a:r>
            <a:r>
              <a:rPr lang="zh-CN" altLang="en-US" dirty="0"/>
              <a:t>线路中。</a:t>
            </a:r>
            <a:endParaRPr lang="zh-CN" altLang="en-US" dirty="0"/>
          </a:p>
          <a:p>
            <a:pPr eaLnBrk="1" hangingPunct="1"/>
            <a:r>
              <a:rPr lang="zh-CN" altLang="en-US" dirty="0"/>
              <a:t>复用业务从</a:t>
            </a:r>
            <a:r>
              <a:rPr lang="en-US" altLang="zh-CN" dirty="0"/>
              <a:t>64k</a:t>
            </a:r>
            <a:r>
              <a:rPr lang="zh-CN" altLang="en-US" dirty="0"/>
              <a:t>到</a:t>
            </a:r>
            <a:r>
              <a:rPr lang="en-US" altLang="zh-CN" dirty="0"/>
              <a:t>155M</a:t>
            </a:r>
            <a:r>
              <a:rPr lang="zh-CN" altLang="en-US" dirty="0"/>
              <a:t>，速率为</a:t>
            </a:r>
            <a:r>
              <a:rPr lang="en-US" altLang="zh-CN" dirty="0"/>
              <a:t>64k</a:t>
            </a:r>
            <a:r>
              <a:rPr lang="zh-CN" altLang="en-US" dirty="0"/>
              <a:t>的整数。</a:t>
            </a:r>
            <a:endParaRPr lang="zh-CN" altLang="en-US" dirty="0"/>
          </a:p>
          <a:p>
            <a:pPr eaLnBrk="1" hangingPunct="1"/>
            <a:r>
              <a:rPr lang="zh-CN" altLang="en-US" dirty="0"/>
              <a:t>只有一侧出</a:t>
            </a:r>
            <a:r>
              <a:rPr lang="en-US" altLang="zh-CN" dirty="0"/>
              <a:t>SDH</a:t>
            </a:r>
            <a:r>
              <a:rPr lang="zh-CN" altLang="en-US" dirty="0"/>
              <a:t>线路。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5" name="Rectangle 2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2065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TM</a:t>
            </a:r>
            <a:r>
              <a:rPr lang="zh-CN" altLang="en-US" dirty="0"/>
              <a:t>结构框图</a:t>
            </a:r>
            <a:endParaRPr lang="zh-CN" altLang="en-US" dirty="0"/>
          </a:p>
        </p:txBody>
      </p:sp>
      <p:sp>
        <p:nvSpPr>
          <p:cNvPr id="3076" name="Rectangle 3"/>
          <p:cNvSpPr>
            <a:spLocks noGrp="1"/>
          </p:cNvSpPr>
          <p:nvPr>
            <p:ph idx="1"/>
          </p:nvPr>
        </p:nvSpPr>
        <p:spPr>
          <a:xfrm>
            <a:off x="1371600" y="1371600"/>
            <a:ext cx="7772400" cy="50292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复用方式采用</a:t>
            </a:r>
            <a:r>
              <a:rPr lang="en-US" altLang="zh-CN" dirty="0"/>
              <a:t>TDM</a:t>
            </a:r>
            <a:r>
              <a:rPr lang="zh-CN" altLang="en-US" dirty="0"/>
              <a:t>的时隙映射。</a:t>
            </a:r>
            <a:endParaRPr lang="zh-CN" altLang="en-US" dirty="0"/>
          </a:p>
          <a:p>
            <a:pPr eaLnBrk="1" hangingPunct="1"/>
            <a:r>
              <a:rPr lang="zh-CN" altLang="en-US" dirty="0"/>
              <a:t>带宽是固定分配的，而不是统计复用的。</a:t>
            </a:r>
            <a:endParaRPr lang="zh-CN" altLang="en-US" dirty="0"/>
          </a:p>
        </p:txBody>
      </p:sp>
      <p:graphicFrame>
        <p:nvGraphicFramePr>
          <p:cNvPr id="3074" name="Object 4"/>
          <p:cNvGraphicFramePr/>
          <p:nvPr/>
        </p:nvGraphicFramePr>
        <p:xfrm>
          <a:off x="1371600" y="4038600"/>
          <a:ext cx="7539038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531735" imgH="2135505" progId="Visio.Drawing.5">
                  <p:embed/>
                </p:oleObj>
              </mc:Choice>
              <mc:Fallback>
                <p:oleObj name="" r:id="rId1" imgW="7531735" imgH="2135505" progId="Visio.Drawing.5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71600" y="4038600"/>
                        <a:ext cx="7539038" cy="2320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基本设备－－</a:t>
            </a:r>
            <a:r>
              <a:rPr lang="en-US" altLang="zh-CN" dirty="0"/>
              <a:t>ADM</a:t>
            </a:r>
            <a:endParaRPr lang="en-US" altLang="zh-CN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ADM</a:t>
            </a:r>
            <a:r>
              <a:rPr lang="zh-CN" altLang="en-US" dirty="0"/>
              <a:t>（</a:t>
            </a:r>
            <a:r>
              <a:rPr lang="en-US" altLang="zh-CN" dirty="0"/>
              <a:t>Add and Prop Moduel</a:t>
            </a:r>
            <a:r>
              <a:rPr lang="zh-CN" altLang="en-US" dirty="0"/>
              <a:t>）是可上下业务的传输节点。属于网口节点设备。</a:t>
            </a:r>
            <a:endParaRPr lang="zh-CN" altLang="en-US" dirty="0"/>
          </a:p>
          <a:p>
            <a:pPr eaLnBrk="1" hangingPunct="1"/>
            <a:r>
              <a:rPr lang="en-US" altLang="zh-CN" dirty="0"/>
              <a:t>ADM</a:t>
            </a:r>
            <a:r>
              <a:rPr lang="zh-CN" altLang="en-US" dirty="0"/>
              <a:t>是既是传输节点，也是业务接如点。</a:t>
            </a:r>
            <a:endParaRPr lang="zh-CN" altLang="en-US" dirty="0"/>
          </a:p>
          <a:p>
            <a:pPr eaLnBrk="1" hangingPunct="1"/>
            <a:r>
              <a:rPr lang="en-US" altLang="zh-CN" dirty="0"/>
              <a:t>ADM</a:t>
            </a:r>
            <a:r>
              <a:rPr lang="zh-CN" altLang="en-US" dirty="0"/>
              <a:t>的俩侧都</a:t>
            </a:r>
            <a:r>
              <a:rPr lang="en-US" altLang="zh-CN" dirty="0"/>
              <a:t>SDH</a:t>
            </a:r>
            <a:r>
              <a:rPr lang="zh-CN" altLang="en-US" dirty="0"/>
              <a:t>线路接口，同时也可以上下业务，这样同一条</a:t>
            </a:r>
            <a:r>
              <a:rPr lang="en-US" altLang="zh-CN" dirty="0"/>
              <a:t>SDH</a:t>
            </a:r>
            <a:r>
              <a:rPr lang="zh-CN" altLang="en-US" dirty="0"/>
              <a:t>中承载的不同目的地的业务就可以灵活的在不同地点终结。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SDH</a:t>
            </a:r>
            <a:r>
              <a:rPr lang="zh-CN" altLang="en-US" dirty="0"/>
              <a:t>基本设备－－</a:t>
            </a:r>
            <a:r>
              <a:rPr lang="en-US" altLang="zh-CN" dirty="0"/>
              <a:t>DXC</a:t>
            </a:r>
            <a:endParaRPr lang="en-US" altLang="zh-CN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sz="2800" dirty="0"/>
              <a:t>DXC</a:t>
            </a:r>
            <a:r>
              <a:rPr lang="zh-CN" altLang="en-US" sz="2800" dirty="0"/>
              <a:t>是数字交叉互联设备，类似于铁路中的道叉，不能上下业务，只提供</a:t>
            </a:r>
            <a:r>
              <a:rPr lang="en-US" altLang="zh-CN" sz="2800" dirty="0"/>
              <a:t>SDH</a:t>
            </a:r>
            <a:r>
              <a:rPr lang="zh-CN" altLang="en-US" sz="2800" dirty="0"/>
              <a:t>子通道的交叉互联。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DXC</a:t>
            </a:r>
            <a:r>
              <a:rPr lang="zh-CN" altLang="en-US" sz="2800" dirty="0"/>
              <a:t>是构成网状网的必须设备。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DXC</a:t>
            </a:r>
            <a:r>
              <a:rPr lang="zh-CN" altLang="en-US" sz="2800" dirty="0"/>
              <a:t>有多个</a:t>
            </a:r>
            <a:r>
              <a:rPr lang="en-US" altLang="zh-CN" sz="2800" dirty="0"/>
              <a:t>SDH</a:t>
            </a:r>
            <a:r>
              <a:rPr lang="zh-CN" altLang="en-US" sz="2800" dirty="0"/>
              <a:t>线路接口。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DXC</a:t>
            </a:r>
            <a:r>
              <a:rPr lang="zh-CN" altLang="en-US" sz="2800" dirty="0"/>
              <a:t>的交叉互联控制粒度可以到</a:t>
            </a:r>
            <a:r>
              <a:rPr lang="en-US" altLang="zh-CN" sz="2800" dirty="0"/>
              <a:t>64k</a:t>
            </a:r>
            <a:r>
              <a:rPr lang="zh-CN" altLang="en-US" sz="2800" dirty="0"/>
              <a:t>。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注意，交叉连接和交换的区别：交叉连接按照人为的配置命令提供半永久的连接；而交换是实时的按信令自动选择连接方式。</a:t>
            </a:r>
            <a:endParaRPr lang="zh-CN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Designs\Lock And Key.pot</Template>
  <TotalTime>0</TotalTime>
  <Words>2597</Words>
  <Application>WPS 演示</Application>
  <PresentationFormat>全屏显示(4:3)</PresentationFormat>
  <Paragraphs>166</Paragraphs>
  <Slides>31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31</vt:i4>
      </vt:variant>
    </vt:vector>
  </HeadingPairs>
  <TitlesOfParts>
    <vt:vector size="47" baseType="lpstr">
      <vt:lpstr>Arial</vt:lpstr>
      <vt:lpstr>宋体</vt:lpstr>
      <vt:lpstr>Wingdings</vt:lpstr>
      <vt:lpstr>Times New Roman</vt:lpstr>
      <vt:lpstr>Symbol</vt:lpstr>
      <vt:lpstr>Calibri</vt:lpstr>
      <vt:lpstr>微软雅黑</vt:lpstr>
      <vt:lpstr>Segoe UI</vt:lpstr>
      <vt:lpstr>Segoe UI Symbol</vt:lpstr>
      <vt:lpstr>Lock And Key</vt:lpstr>
      <vt:lpstr>Visio.Drawing.5</vt:lpstr>
      <vt:lpstr>Visio.Drawing.5</vt:lpstr>
      <vt:lpstr>Visio.Drawing.5</vt:lpstr>
      <vt:lpstr>Visio.Drawing.5</vt:lpstr>
      <vt:lpstr>Visio.Drawing.5</vt:lpstr>
      <vt:lpstr>Visio.Drawing.5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harbour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ATM和POS－协议和接口</dc:title>
  <dc:creator>lixikun</dc:creator>
  <cp:lastModifiedBy>admin</cp:lastModifiedBy>
  <cp:revision>111</cp:revision>
  <dcterms:created xsi:type="dcterms:W3CDTF">2002-08-22T06:23:46Z</dcterms:created>
  <dcterms:modified xsi:type="dcterms:W3CDTF">2017-04-27T07:26:53Z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